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65" r:id="rId2"/>
    <p:sldId id="266" r:id="rId3"/>
    <p:sldId id="256" r:id="rId4"/>
    <p:sldId id="274" r:id="rId5"/>
    <p:sldId id="276" r:id="rId6"/>
    <p:sldId id="280" r:id="rId7"/>
    <p:sldId id="281" r:id="rId8"/>
    <p:sldId id="282" r:id="rId9"/>
    <p:sldId id="284" r:id="rId10"/>
    <p:sldId id="285" r:id="rId11"/>
    <p:sldId id="286" r:id="rId12"/>
    <p:sldId id="287" r:id="rId13"/>
    <p:sldId id="289" r:id="rId14"/>
    <p:sldId id="290" r:id="rId15"/>
    <p:sldId id="291" r:id="rId16"/>
    <p:sldId id="292" r:id="rId17"/>
    <p:sldId id="294" r:id="rId18"/>
    <p:sldId id="295" r:id="rId19"/>
    <p:sldId id="293" r:id="rId20"/>
    <p:sldId id="296" r:id="rId21"/>
    <p:sldId id="297" r:id="rId22"/>
    <p:sldId id="298" r:id="rId23"/>
    <p:sldId id="277" r:id="rId24"/>
    <p:sldId id="300" r:id="rId25"/>
    <p:sldId id="278" r:id="rId26"/>
    <p:sldId id="301" r:id="rId27"/>
    <p:sldId id="303" r:id="rId28"/>
    <p:sldId id="302" r:id="rId29"/>
    <p:sldId id="304" r:id="rId30"/>
    <p:sldId id="305" r:id="rId31"/>
    <p:sldId id="306" r:id="rId32"/>
    <p:sldId id="307" r:id="rId33"/>
    <p:sldId id="308" r:id="rId34"/>
    <p:sldId id="309" r:id="rId35"/>
    <p:sldId id="310" r:id="rId36"/>
    <p:sldId id="311" r:id="rId37"/>
    <p:sldId id="312" r:id="rId38"/>
    <p:sldId id="314" r:id="rId39"/>
    <p:sldId id="315" r:id="rId40"/>
    <p:sldId id="313" r:id="rId41"/>
    <p:sldId id="273" r:id="rId42"/>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869" y="72"/>
      </p:cViewPr>
      <p:guideLst>
        <p:guide orient="horz" pos="2160"/>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2016/3/16</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2016/3/16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5.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7.png"/><Relationship Id="rId5" Type="http://schemas.openxmlformats.org/officeDocument/2006/relationships/image" Target="../media/image180.png"/><Relationship Id="rId10" Type="http://schemas.openxmlformats.org/officeDocument/2006/relationships/image" Target="../media/image46.png"/><Relationship Id="rId4" Type="http://schemas.openxmlformats.org/officeDocument/2006/relationships/image" Target="../media/image170.png"/><Relationship Id="rId9" Type="http://schemas.openxmlformats.org/officeDocument/2006/relationships/image" Target="../media/image230.png"/></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a:t>
            </a: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图像中的背景</a:t>
            </a: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p:sp>
        <p:nvSpPr>
          <p:cNvPr id="6" name="矩形 5"/>
          <p:cNvSpPr/>
          <p:nvPr/>
        </p:nvSpPr>
        <p:spPr>
          <a:xfrm>
            <a:off x="665934" y="3104504"/>
            <a:ext cx="8429678" cy="3139321"/>
          </a:xfrm>
          <a:prstGeom prst="rect">
            <a:avLst/>
          </a:prstGeom>
        </p:spPr>
        <p:txBody>
          <a:bodyPr wrap="square">
            <a:spAutoFit/>
          </a:bodyPr>
          <a:lstStyle/>
          <a:p>
            <a:r>
              <a:rPr lang="zh-CN" altLang="en-US" dirty="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l-GR" altLang="zh-CN" dirty="0"/>
              <a:t/>
            </a:r>
            <a:br>
              <a:rPr lang="el-GR" altLang="zh-CN" dirty="0"/>
            </a:br>
            <a:r>
              <a:rPr lang="en-US" altLang="zh-CN" dirty="0"/>
              <a:t>P(p) = C(p) × D(p)</a:t>
            </a:r>
          </a:p>
          <a:p>
            <a:endParaRPr lang="en-US" altLang="zh-CN" dirty="0"/>
          </a:p>
          <a:p>
            <a:endParaRPr lang="zh-CN" altLang="en-US" dirty="0"/>
          </a:p>
        </p:txBody>
      </p:sp>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583992" y="5613871"/>
            <a:ext cx="6109365" cy="369332"/>
          </a:xfrm>
          <a:prstGeom prst="rect">
            <a:avLst/>
          </a:prstGeom>
          <a:noFill/>
        </p:spPr>
        <p:txBody>
          <a:bodyPr wrap="none" rtlCol="0">
            <a:spAutoFit/>
          </a:bodyPr>
          <a:lstStyle/>
          <a:p>
            <a:r>
              <a:rPr lang="zh-CN" altLang="en-US" dirty="0" smtClean="0"/>
              <a:t>蓝色分块为待填充分块，绿色分块为基于</a:t>
            </a:r>
            <a:r>
              <a:rPr lang="en-US" altLang="zh-CN" dirty="0" smtClean="0"/>
              <a:t>SSD</a:t>
            </a:r>
            <a:r>
              <a:rPr lang="zh-CN" altLang="en-US" dirty="0" smtClean="0"/>
              <a:t>的最匹配块</a:t>
            </a:r>
            <a:endParaRPr lang="zh-CN" altLang="en-US" dirty="0"/>
          </a:p>
        </p:txBody>
      </p:sp>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了一种高效的分块结构测试方法对分块进行结构相似性度量，当分块间的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r>
              <a:rPr lang="zh-CN" altLang="en-US" dirty="0" smtClean="0"/>
              <a:t>；</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23" y="2805794"/>
            <a:ext cx="3929491" cy="3380845"/>
          </a:xfrm>
          <a:prstGeom prst="rect">
            <a:avLst/>
          </a:prstGeom>
        </p:spPr>
      </p:pic>
    </p:spTree>
    <p:extLst>
      <p:ext uri="{BB962C8B-B14F-4D97-AF65-F5344CB8AC3E}">
        <p14:creationId xmlns:p14="http://schemas.microsoft.com/office/powerpoint/2010/main" val="1920819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移动相机视频背景减除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a:t>本章算法结果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a:t>
            </a:r>
            <a:r>
              <a:rPr lang="en-US" altLang="zh-CN" dirty="0"/>
              <a:t>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143375" cy="3971925"/>
          </a:xfrm>
          <a:prstGeom prst="rect">
            <a:avLst/>
          </a:prstGeom>
        </p:spPr>
      </p:pic>
      <p:sp>
        <p:nvSpPr>
          <p:cNvPr id="6" name="文本框 5"/>
          <p:cNvSpPr txBox="1"/>
          <p:nvPr/>
        </p:nvSpPr>
        <p:spPr>
          <a:xfrm rot="16200000">
            <a:off x="-200558" y="3510807"/>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1567508240"/>
              </p:ext>
            </p:extLst>
          </p:nvPr>
        </p:nvGraphicFramePr>
        <p:xfrm>
          <a:off x="895206" y="2818872"/>
          <a:ext cx="7329776" cy="1752600"/>
        </p:xfrm>
        <a:graphic>
          <a:graphicData uri="http://schemas.openxmlformats.org/drawingml/2006/table">
            <a:tbl>
              <a:tblPr firstRow="1" bandRow="1">
                <a:tableStyleId>{5C22544A-7EE6-4342-B048-85BDC9FD1C3A}</a:tableStyleId>
              </a:tblPr>
              <a:tblGrid>
                <a:gridCol w="1760247"/>
                <a:gridCol w="1904641"/>
                <a:gridCol w="1832444"/>
                <a:gridCol w="1832444"/>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0.041</a:t>
                      </a:r>
                      <a:endParaRPr lang="zh-CN" altLang="en-US" dirty="0"/>
                    </a:p>
                  </a:txBody>
                  <a:tcPr/>
                </a:tc>
                <a:tc>
                  <a:txBody>
                    <a:bodyPr/>
                    <a:lstStyle/>
                    <a:p>
                      <a:r>
                        <a:rPr lang="en-US" altLang="zh-CN" dirty="0" smtClean="0"/>
                        <a:t>0.923</a:t>
                      </a:r>
                      <a:endParaRPr lang="zh-CN" altLang="en-US" dirty="0"/>
                    </a:p>
                  </a:txBody>
                  <a:tcPr/>
                </a:tc>
              </a:tr>
              <a:tr h="370840">
                <a:tc>
                  <a:txBody>
                    <a:bodyPr/>
                    <a:lstStyle/>
                    <a:p>
                      <a:r>
                        <a:rPr lang="en-US" altLang="zh-CN" b="0" i="0" u="none" baseline="0" dirty="0" smtClean="0"/>
                        <a:t>(Berger CVPR2014)</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0.910</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spTree>
    <p:extLst>
      <p:ext uri="{BB962C8B-B14F-4D97-AF65-F5344CB8AC3E}">
        <p14:creationId xmlns:p14="http://schemas.microsoft.com/office/powerpoint/2010/main" val="31448184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43" y="2859707"/>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5" name="矩形 34"/>
              <p:cNvSpPr/>
              <p:nvPr/>
            </p:nvSpPr>
            <p:spPr>
              <a:xfrm>
                <a:off x="850129" y="5203342"/>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𝐴𝑟𝑔𝑚𝑖𝑛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p:sp>
            <p:nvSpPr>
              <p:cNvPr id="35" name="矩形 34"/>
              <p:cNvSpPr>
                <a:spLocks noRot="1" noChangeAspect="1" noMove="1" noResize="1" noEditPoints="1" noAdjustHandles="1" noChangeArrowheads="1" noChangeShapeType="1" noTextEdit="1"/>
              </p:cNvSpPr>
              <p:nvPr/>
            </p:nvSpPr>
            <p:spPr>
              <a:xfrm>
                <a:off x="850129" y="5203342"/>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793130" y="5847896"/>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p:sp>
            <p:nvSpPr>
              <p:cNvPr id="36" name="矩形 35"/>
              <p:cNvSpPr>
                <a:spLocks noRot="1" noChangeAspect="1" noMove="1" noResize="1" noEditPoints="1" noAdjustHandles="1" noChangeArrowheads="1" noChangeShapeType="1" noTextEdit="1"/>
              </p:cNvSpPr>
              <p:nvPr/>
            </p:nvSpPr>
            <p:spPr>
              <a:xfrm>
                <a:off x="793130" y="5847896"/>
                <a:ext cx="6553968" cy="917302"/>
              </a:xfrm>
              <a:prstGeom prst="rect">
                <a:avLst/>
              </a:prstGeom>
              <a:blipFill rotWithShape="0">
                <a:blip r:embed="rId11"/>
                <a:stretch>
                  <a:fillRect l="-7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1617994293"/>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r>
              <a:rPr lang="zh-CN" altLang="en-US" dirty="0" smtClean="0">
                <a:solidFill>
                  <a:srgbClr val="000000"/>
                </a:solidFill>
                <a:latin typeface="SimSun" panose="02010600030101010101" pitchFamily="2" charset="-122"/>
                <a:ea typeface="SimSun" panose="02010600030101010101" pitchFamily="2" charset="-122"/>
              </a:rPr>
              <a:t>本文的主要创新低总结如下：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AutoNum type="arabicPeriod"/>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了一种基于区域合并的图像显著性区域检测算法。该算法以区域合并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AutoNum type="arabicPeriod"/>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了一种基于样本的两阶段快速图像填充算法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AutoNum type="arabicPeriod"/>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。基于稀疏光流</a:t>
            </a:r>
            <a:r>
              <a:rPr lang="en-US" altLang="zh-CN" dirty="0" smtClean="0">
                <a:solidFill>
                  <a:srgbClr val="000000"/>
                </a:solidFill>
                <a:latin typeface="SimSun" panose="02010600030101010101" pitchFamily="2" charset="-122"/>
                <a:ea typeface="SimSun" panose="02010600030101010101" pitchFamily="2" charset="-122"/>
              </a:rPr>
              <a:t>+</a:t>
            </a:r>
            <a:r>
              <a:rPr lang="zh-CN" altLang="en-US" dirty="0" smtClean="0">
                <a:solidFill>
                  <a:srgbClr val="000000"/>
                </a:solidFill>
                <a:latin typeface="SimSun" panose="02010600030101010101" pitchFamily="2" charset="-122"/>
                <a:ea typeface="SimSun" panose="02010600030101010101" pitchFamily="2" charset="-122"/>
              </a:rPr>
              <a:t>区域增长以及</a:t>
            </a:r>
            <a:r>
              <a:rPr lang="en-US" altLang="zh-CN" dirty="0" smtClean="0">
                <a:solidFill>
                  <a:srgbClr val="000000"/>
                </a:solidFill>
                <a:latin typeface="SimSun" panose="02010600030101010101" pitchFamily="2" charset="-122"/>
                <a:ea typeface="SimSun" panose="02010600030101010101" pitchFamily="2" charset="-122"/>
              </a:rPr>
              <a:t>ASAPW</a:t>
            </a:r>
            <a:r>
              <a:rPr lang="en-US" altLang="zh-CN" dirty="0">
                <a:solidFill>
                  <a:srgbClr val="000000"/>
                </a:solidFill>
                <a:latin typeface="SimSun" panose="02010600030101010101" pitchFamily="2" charset="-122"/>
                <a:ea typeface="SimSun" panose="02010600030101010101" pitchFamily="2" charset="-122"/>
              </a:rPr>
              <a:t>+</a:t>
            </a:r>
            <a:r>
              <a:rPr lang="zh-CN" altLang="en-US" dirty="0" smtClean="0">
                <a:solidFill>
                  <a:srgbClr val="000000"/>
                </a:solidFill>
                <a:latin typeface="SimSun" panose="02010600030101010101" pitchFamily="2" charset="-122"/>
                <a:ea typeface="SimSun" panose="02010600030101010101" pitchFamily="2" charset="-122"/>
              </a:rPr>
              <a:t>背景模型分别得到基于运动和外观线索的粗略前景结果，随后通过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AutoNum type="arabicPeriod"/>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了一种针对移动相机的实时背景减除算法。该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a:t>
            </a:r>
            <a:r>
              <a:rPr lang="zh-CN" altLang="en-US" dirty="0" smtClean="0">
                <a:solidFill>
                  <a:srgbClr val="000000"/>
                </a:solidFill>
                <a:latin typeface="SimSun" panose="02010600030101010101" pitchFamily="2" charset="-122"/>
                <a:ea typeface="SimSun" panose="02010600030101010101" pitchFamily="2" charset="-122"/>
              </a:rPr>
              <a:t>*</a:t>
            </a:r>
            <a:r>
              <a:rPr lang="en-US" altLang="zh-CN" dirty="0" smtClean="0">
                <a:solidFill>
                  <a:srgbClr val="000000"/>
                </a:solidFill>
                <a:latin typeface="SimSun" panose="02010600030101010101" pitchFamily="2" charset="-122"/>
                <a:ea typeface="SimSun" panose="02010600030101010101" pitchFamily="2" charset="-122"/>
              </a:rPr>
              <a:t>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en-US" dirty="0" smtClean="0"/>
              <a:t>在视频</a:t>
            </a:r>
            <a:r>
              <a:rPr lang="zh-CN" altLang="en-US" dirty="0"/>
              <a:t>背景减除技术研究中，可以考虑利用视频图像帧之间的连续性减少冗余计算。</a:t>
            </a:r>
            <a:r>
              <a:rPr lang="zh-CN" altLang="en-US" dirty="0" smtClean="0"/>
              <a:t>例如引入</a:t>
            </a:r>
            <a:r>
              <a:rPr lang="zh-CN" altLang="en-US" dirty="0"/>
              <a:t>时域连续的超像素分割</a:t>
            </a:r>
            <a:r>
              <a:rPr lang="zh-CN" altLang="en-US" dirty="0" smtClean="0"/>
              <a:t>算法</a:t>
            </a:r>
            <a:r>
              <a:rPr lang="en-US" altLang="zh-CN" dirty="0" smtClean="0"/>
              <a:t>(TSP)</a:t>
            </a:r>
            <a:r>
              <a:rPr lang="zh-CN" altLang="en-US" dirty="0" smtClean="0"/>
              <a:t>，</a:t>
            </a:r>
            <a:r>
              <a:rPr lang="zh-CN" altLang="en-US" dirty="0"/>
              <a:t>使得连续两帧图像的超像素分割结果在公共区域保持连续；</a:t>
            </a:r>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视频背景减除算法中，考虑引入图像显著性检测算法对可能的前景进行预先判断，以提高前景检测精度并提高效率；</a:t>
            </a:r>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4801314"/>
          </a:xfrm>
          <a:prstGeom prst="rect">
            <a:avLst/>
          </a:prstGeom>
        </p:spPr>
        <p:txBody>
          <a:bodyPr wrap="square">
            <a:spAutoFit/>
          </a:bodyPr>
          <a:lstStyle/>
          <a:p>
            <a:r>
              <a:rPr lang="zh-CN" altLang="en-US" dirty="0" smtClean="0"/>
              <a:t>发表文章情况</a:t>
            </a:r>
            <a:endParaRPr lang="en-US" altLang="zh-CN" dirty="0" smtClean="0"/>
          </a:p>
          <a:p>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seventh International Conference on Image and Graphics (ICIG), 2013. (EI </a:t>
            </a:r>
            <a:r>
              <a:rPr lang="zh-CN" altLang="en-US" dirty="0" smtClean="0"/>
              <a:t>收录</a:t>
            </a:r>
            <a:r>
              <a:rPr lang="en-US" altLang="zh-CN" dirty="0"/>
              <a:t>, </a:t>
            </a:r>
            <a:r>
              <a:rPr lang="zh-CN" altLang="en-US" dirty="0"/>
              <a:t>检索号</a:t>
            </a:r>
            <a:r>
              <a:rPr lang="en-US" altLang="zh-CN" dirty="0"/>
              <a:t>: 20140117162015</a:t>
            </a:r>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 Computer Graphics International (CGI), 2015. </a:t>
            </a:r>
            <a:endParaRPr lang="en-US" altLang="zh-CN" dirty="0" smtClean="0"/>
          </a:p>
          <a:p>
            <a:r>
              <a:rPr lang="en-US" altLang="zh-CN" dirty="0" smtClean="0"/>
              <a:t>[</a:t>
            </a:r>
            <a:r>
              <a:rPr lang="en-US" altLang="zh-CN" dirty="0"/>
              <a:t>3] </a:t>
            </a:r>
            <a:r>
              <a:rPr lang="zh-CN" altLang="en-US"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a:t>
            </a:r>
            <a:r>
              <a:rPr lang="zh-CN" altLang="en-US" dirty="0"/>
              <a:t>已录用</a:t>
            </a:r>
            <a:r>
              <a:rPr lang="en-US" altLang="zh-CN" dirty="0"/>
              <a:t>, EI </a:t>
            </a:r>
            <a:r>
              <a:rPr lang="zh-CN" altLang="en-US" dirty="0"/>
              <a:t>源刊</a:t>
            </a:r>
            <a:r>
              <a:rPr lang="en-US" altLang="zh-CN" dirty="0"/>
              <a:t>) </a:t>
            </a:r>
            <a:endParaRPr lang="en-US" altLang="zh-CN" dirty="0" smtClean="0"/>
          </a:p>
          <a:p>
            <a:r>
              <a:rPr lang="en-US" altLang="zh-CN" dirty="0" smtClean="0"/>
              <a:t>[</a:t>
            </a:r>
            <a:r>
              <a:rPr lang="en-US" altLang="zh-CN" dirty="0"/>
              <a:t>4] </a:t>
            </a:r>
            <a:r>
              <a:rPr lang="zh-CN" altLang="en-US"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zh-CN" altLang="en-US" dirty="0"/>
              <a:t>已录用</a:t>
            </a:r>
            <a:r>
              <a:rPr lang="en-US" altLang="zh-CN" dirty="0"/>
              <a:t>, EI </a:t>
            </a:r>
            <a:r>
              <a:rPr lang="zh-CN" altLang="en-US" dirty="0"/>
              <a:t>源刊</a:t>
            </a:r>
            <a:r>
              <a:rPr lang="en-US" altLang="zh-CN" dirty="0"/>
              <a:t>) </a:t>
            </a:r>
            <a:endParaRPr lang="en-US" altLang="zh-CN" dirty="0" smtClean="0"/>
          </a:p>
          <a:p>
            <a:r>
              <a:rPr lang="en-US" altLang="zh-CN" dirty="0" smtClean="0"/>
              <a:t>[</a:t>
            </a:r>
            <a:r>
              <a:rPr lang="en-US" altLang="zh-CN" dirty="0"/>
              <a:t>5] </a:t>
            </a:r>
            <a:r>
              <a:rPr lang="en-US" altLang="zh-CN" dirty="0" err="1"/>
              <a:t>Kaihuai</a:t>
            </a:r>
            <a:r>
              <a:rPr lang="en-US" altLang="zh-CN" dirty="0"/>
              <a:t> 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(SCI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br>
              <a:rPr lang="en-US" altLang="zh-CN" dirty="0"/>
            </a:br>
            <a:endParaRPr lang="zh-CN" altLang="en-US" dirty="0"/>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2016/3/16</a:t>
            </a:r>
            <a:endParaRPr lang="zh-CN" altLang="en-US" sz="24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提出了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402</TotalTime>
  <Pages>0</Pages>
  <Words>2574</Words>
  <Characters>0</Characters>
  <Application>Microsoft Office PowerPoint</Application>
  <DocSecurity>0</DocSecurity>
  <PresentationFormat>全屏显示(4:3)</PresentationFormat>
  <Lines>0</Lines>
  <Paragraphs>467</Paragraphs>
  <Slides>41</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41</vt:i4>
      </vt:variant>
    </vt:vector>
  </HeadingPairs>
  <TitlesOfParts>
    <vt:vector size="62"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宋体</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69</cp:revision>
  <dcterms:created xsi:type="dcterms:W3CDTF">2014-08-08T13:32:00Z</dcterms:created>
  <dcterms:modified xsi:type="dcterms:W3CDTF">2016-03-16T16:09:40Z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